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70" r:id="rId2"/>
    <p:sldId id="274" r:id="rId3"/>
    <p:sldId id="256" r:id="rId4"/>
    <p:sldId id="261" r:id="rId5"/>
    <p:sldId id="262" r:id="rId6"/>
    <p:sldId id="267" r:id="rId7"/>
    <p:sldId id="259" r:id="rId8"/>
    <p:sldId id="260" r:id="rId9"/>
    <p:sldId id="263" r:id="rId10"/>
    <p:sldId id="275" r:id="rId11"/>
    <p:sldId id="269" r:id="rId12"/>
    <p:sldId id="277" r:id="rId13"/>
    <p:sldId id="279" r:id="rId14"/>
    <p:sldId id="257" r:id="rId15"/>
    <p:sldId id="271" r:id="rId16"/>
    <p:sldId id="272" r:id="rId17"/>
    <p:sldId id="273" r:id="rId18"/>
    <p:sldId id="266" r:id="rId19"/>
    <p:sldId id="265" r:id="rId20"/>
    <p:sldId id="281" r:id="rId21"/>
    <p:sldId id="282" r:id="rId22"/>
    <p:sldId id="283" r:id="rId23"/>
    <p:sldId id="276" r:id="rId24"/>
    <p:sldId id="28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4614" autoAdjust="0"/>
  </p:normalViewPr>
  <p:slideViewPr>
    <p:cSldViewPr>
      <p:cViewPr>
        <p:scale>
          <a:sx n="75" d="100"/>
          <a:sy n="75" d="100"/>
        </p:scale>
        <p:origin x="-756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7F57A-F97F-4625-9A2F-38E2C5569663}" type="datetimeFigureOut">
              <a:rPr lang="en-US" smtClean="0"/>
              <a:pPr/>
              <a:t>5/16/2011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2C909-F0BA-4512-A194-8CC7908DDE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2C909-F0BA-4512-A194-8CC7908DDE9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 txBox="1">
            <a:spLocks noGrp="1" noChangeArrowheads="1"/>
          </p:cNvSpPr>
          <p:nvPr/>
        </p:nvSpPr>
        <p:spPr bwMode="auto">
          <a:xfrm>
            <a:off x="3885984" y="8685917"/>
            <a:ext cx="2970396" cy="456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59" tIns="44980" rIns="89959" bIns="44980" anchor="b"/>
          <a:lstStyle/>
          <a:p>
            <a:pPr algn="r" defTabSz="900113">
              <a:spcBef>
                <a:spcPct val="0"/>
              </a:spcBef>
            </a:pPr>
            <a:fld id="{A0A1242E-54F5-40DA-8913-C2024C2C41D1}" type="slidenum">
              <a:rPr lang="it-IT" sz="1200"/>
              <a:pPr algn="r" defTabSz="900113">
                <a:spcBef>
                  <a:spcPct val="0"/>
                </a:spcBef>
              </a:pPr>
              <a:t>13</a:t>
            </a:fld>
            <a:endParaRPr lang="it-IT" sz="1200"/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77" y="4343695"/>
            <a:ext cx="5487048" cy="4113916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BC5D9-0195-4F8F-B17A-ACB9B30843F5}" type="datetimeFigureOut">
              <a:rPr lang="en-US" smtClean="0"/>
              <a:pPr/>
              <a:t>5/16/2011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3975-E06B-4730-BFF2-7B796D583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BC5D9-0195-4F8F-B17A-ACB9B30843F5}" type="datetimeFigureOut">
              <a:rPr lang="en-US" smtClean="0"/>
              <a:pPr/>
              <a:t>5/16/2011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3975-E06B-4730-BFF2-7B796D583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BC5D9-0195-4F8F-B17A-ACB9B30843F5}" type="datetimeFigureOut">
              <a:rPr lang="en-US" smtClean="0"/>
              <a:pPr/>
              <a:t>5/16/2011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3975-E06B-4730-BFF2-7B796D583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BC5D9-0195-4F8F-B17A-ACB9B30843F5}" type="datetimeFigureOut">
              <a:rPr lang="en-US" smtClean="0"/>
              <a:pPr/>
              <a:t>5/16/2011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3975-E06B-4730-BFF2-7B796D583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BC5D9-0195-4F8F-B17A-ACB9B30843F5}" type="datetimeFigureOut">
              <a:rPr lang="en-US" smtClean="0"/>
              <a:pPr/>
              <a:t>5/16/2011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3975-E06B-4730-BFF2-7B796D583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BC5D9-0195-4F8F-B17A-ACB9B30843F5}" type="datetimeFigureOut">
              <a:rPr lang="en-US" smtClean="0"/>
              <a:pPr/>
              <a:t>5/16/2011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3975-E06B-4730-BFF2-7B796D583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BC5D9-0195-4F8F-B17A-ACB9B30843F5}" type="datetimeFigureOut">
              <a:rPr lang="en-US" smtClean="0"/>
              <a:pPr/>
              <a:t>5/16/2011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3975-E06B-4730-BFF2-7B796D583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BC5D9-0195-4F8F-B17A-ACB9B30843F5}" type="datetimeFigureOut">
              <a:rPr lang="en-US" smtClean="0"/>
              <a:pPr/>
              <a:t>5/16/2011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3975-E06B-4730-BFF2-7B796D583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BC5D9-0195-4F8F-B17A-ACB9B30843F5}" type="datetimeFigureOut">
              <a:rPr lang="en-US" smtClean="0"/>
              <a:pPr/>
              <a:t>5/16/2011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3975-E06B-4730-BFF2-7B796D583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BC5D9-0195-4F8F-B17A-ACB9B30843F5}" type="datetimeFigureOut">
              <a:rPr lang="en-US" smtClean="0"/>
              <a:pPr/>
              <a:t>5/16/2011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3975-E06B-4730-BFF2-7B796D583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BC5D9-0195-4F8F-B17A-ACB9B30843F5}" type="datetimeFigureOut">
              <a:rPr lang="en-US" smtClean="0"/>
              <a:pPr/>
              <a:t>5/16/2011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33B3975-E06B-4730-BFF2-7B796D5830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7BC5D9-0195-4F8F-B17A-ACB9B30843F5}" type="datetimeFigureOut">
              <a:rPr lang="en-US" smtClean="0"/>
              <a:pPr/>
              <a:t>5/16/2011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33B3975-E06B-4730-BFF2-7B796D58309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458200" cy="1752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sz="4000" dirty="0" smtClean="0">
                <a:solidFill>
                  <a:srgbClr val="0070C0"/>
                </a:solidFill>
              </a:rPr>
              <a:t>Amplitudes from photo-production </a:t>
            </a:r>
            <a:r>
              <a:rPr lang="en-US" sz="4000" dirty="0" smtClean="0">
                <a:solidFill>
                  <a:srgbClr val="0070C0"/>
                </a:solidFill>
              </a:rPr>
              <a:t>d</a:t>
            </a:r>
            <a:r>
              <a:rPr lang="en-US" sz="4000" dirty="0" smtClean="0">
                <a:solidFill>
                  <a:srgbClr val="0070C0"/>
                </a:solidFill>
              </a:rPr>
              <a:t>ata </a:t>
            </a:r>
            <a:br>
              <a:rPr lang="en-US" sz="4000" dirty="0" smtClean="0">
                <a:solidFill>
                  <a:srgbClr val="0070C0"/>
                </a:solidFill>
              </a:rPr>
            </a:b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smtClean="0">
                <a:solidFill>
                  <a:srgbClr val="0070C0"/>
                </a:solidFill>
              </a:rPr>
              <a:t>                  </a:t>
            </a:r>
            <a:r>
              <a:rPr lang="en-US" sz="3100" dirty="0" smtClean="0">
                <a:solidFill>
                  <a:srgbClr val="00B050"/>
                </a:solidFill>
              </a:rPr>
              <a:t>(with minimal model input)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cn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4876800"/>
            <a:ext cx="2857500" cy="1438275"/>
          </a:xfrm>
          <a:prstGeom prst="rect">
            <a:avLst/>
          </a:prstGeom>
        </p:spPr>
      </p:pic>
      <p:pic>
        <p:nvPicPr>
          <p:cNvPr id="6" name="Picture 5" descr="gw120x6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5562600"/>
            <a:ext cx="1143000" cy="647700"/>
          </a:xfrm>
          <a:prstGeom prst="rect">
            <a:avLst/>
          </a:prstGeom>
        </p:spPr>
      </p:pic>
      <p:pic>
        <p:nvPicPr>
          <p:cNvPr id="7" name="Picture 6" descr="gwnvc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0" y="5562600"/>
            <a:ext cx="1143000" cy="6286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62200" y="38862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</a:t>
            </a:r>
            <a:r>
              <a:rPr lang="en-US" sz="2400" dirty="0" smtClean="0"/>
              <a:t>Ron</a:t>
            </a:r>
            <a:r>
              <a:rPr lang="en-US" dirty="0" smtClean="0"/>
              <a:t> </a:t>
            </a:r>
            <a:r>
              <a:rPr lang="en-US" sz="2400" dirty="0" smtClean="0"/>
              <a:t>Workman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-5400000">
            <a:off x="538639" y="985361"/>
            <a:ext cx="2897505" cy="3974783"/>
          </a:xfrm>
          <a:prstGeom prst="rect">
            <a:avLst/>
          </a:prstGeom>
        </p:spPr>
      </p:pic>
      <p:pic>
        <p:nvPicPr>
          <p:cNvPr id="3" name="Picture 2" descr="z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-5400000">
            <a:off x="5085160" y="858440"/>
            <a:ext cx="2897505" cy="42286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52578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(accidental symmetries give additional solutions)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9144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Low-energy zero trajectories  (</a:t>
            </a:r>
            <a:r>
              <a:rPr lang="el-GR" dirty="0" smtClean="0">
                <a:solidFill>
                  <a:srgbClr val="0070C0"/>
                </a:solidFill>
                <a:latin typeface="Arial"/>
                <a:cs typeface="Arial"/>
              </a:rPr>
              <a:t>π</a:t>
            </a:r>
            <a:r>
              <a:rPr lang="en-US" baseline="30000" dirty="0" smtClean="0">
                <a:solidFill>
                  <a:srgbClr val="0070C0"/>
                </a:solidFill>
                <a:latin typeface="Arial"/>
                <a:cs typeface="Arial"/>
              </a:rPr>
              <a:t>0 </a:t>
            </a:r>
            <a:r>
              <a:rPr lang="en-US" dirty="0" smtClean="0">
                <a:solidFill>
                  <a:srgbClr val="0070C0"/>
                </a:solidFill>
                <a:latin typeface="Arial"/>
                <a:cs typeface="Arial"/>
              </a:rPr>
              <a:t>p)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" name="Picture 5" descr="jlb1.png"/>
          <p:cNvPicPr>
            <a:picLocks noChangeAspect="1"/>
          </p:cNvPicPr>
          <p:nvPr/>
        </p:nvPicPr>
        <p:blipFill>
          <a:blip r:embed="rId4" cstate="print"/>
          <a:srcRect l="35496" t="30784" r="33882" b="59287"/>
          <a:stretch>
            <a:fillRect/>
          </a:stretch>
        </p:blipFill>
        <p:spPr>
          <a:xfrm>
            <a:off x="6248400" y="5029200"/>
            <a:ext cx="1483836" cy="6808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51054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B050"/>
                </a:solidFill>
                <a:latin typeface="Arial"/>
                <a:cs typeface="Arial"/>
              </a:rPr>
              <a:t>α</a:t>
            </a:r>
            <a:r>
              <a:rPr lang="en-US" dirty="0" smtClean="0">
                <a:solidFill>
                  <a:srgbClr val="00B050"/>
                </a:solidFill>
                <a:latin typeface="Arial"/>
                <a:cs typeface="Arial"/>
              </a:rPr>
              <a:t> : </a:t>
            </a:r>
            <a:r>
              <a:rPr lang="en-US" dirty="0" smtClean="0">
                <a:solidFill>
                  <a:srgbClr val="002060"/>
                </a:solidFill>
                <a:latin typeface="Arial"/>
                <a:cs typeface="Arial"/>
              </a:rPr>
              <a:t>●</a:t>
            </a:r>
          </a:p>
          <a:p>
            <a:r>
              <a:rPr lang="el-GR" dirty="0" smtClean="0">
                <a:solidFill>
                  <a:srgbClr val="00B050"/>
                </a:solidFill>
                <a:latin typeface="Arial"/>
                <a:cs typeface="Arial"/>
              </a:rPr>
              <a:t>β</a:t>
            </a:r>
            <a:r>
              <a:rPr lang="en-US" dirty="0" smtClean="0">
                <a:solidFill>
                  <a:srgbClr val="00B050"/>
                </a:solidFill>
                <a:latin typeface="Arial"/>
                <a:cs typeface="Arial"/>
              </a:rPr>
              <a:t> : </a:t>
            </a:r>
            <a:r>
              <a:rPr lang="en-US" dirty="0" smtClean="0">
                <a:solidFill>
                  <a:srgbClr val="002060"/>
                </a:solidFill>
                <a:latin typeface="Arial"/>
                <a:cs typeface="Arial"/>
              </a:rPr>
              <a:t>o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57912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 see </a:t>
            </a:r>
            <a:r>
              <a:rPr lang="en-US" dirty="0" err="1" smtClean="0"/>
              <a:t>Omelaenko</a:t>
            </a:r>
            <a:r>
              <a:rPr lang="en-US" dirty="0" smtClean="0"/>
              <a:t>, </a:t>
            </a:r>
            <a:r>
              <a:rPr lang="en-US" dirty="0" err="1" smtClean="0"/>
              <a:t>Yad</a:t>
            </a:r>
            <a:r>
              <a:rPr lang="en-US" dirty="0" smtClean="0"/>
              <a:t>. </a:t>
            </a:r>
            <a:r>
              <a:rPr lang="en-US" dirty="0" err="1" smtClean="0"/>
              <a:t>Fiz</a:t>
            </a:r>
            <a:r>
              <a:rPr lang="en-US" dirty="0" smtClean="0"/>
              <a:t>. 34, 730 (1981) 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s.png"/>
          <p:cNvPicPr>
            <a:picLocks noChangeAspect="1"/>
          </p:cNvPicPr>
          <p:nvPr/>
        </p:nvPicPr>
        <p:blipFill>
          <a:blip r:embed="rId2" cstate="print"/>
          <a:srcRect t="7981" b="67268"/>
          <a:stretch>
            <a:fillRect/>
          </a:stretch>
        </p:blipFill>
        <p:spPr>
          <a:xfrm>
            <a:off x="990600" y="2133600"/>
            <a:ext cx="6517481" cy="22827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12954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Fits to </a:t>
            </a:r>
            <a:r>
              <a:rPr lang="el-GR" dirty="0" smtClean="0">
                <a:cs typeface="Arial"/>
              </a:rPr>
              <a:t>π</a:t>
            </a:r>
            <a:r>
              <a:rPr lang="en-US" baseline="30000" dirty="0" smtClean="0">
                <a:cs typeface="Arial"/>
              </a:rPr>
              <a:t>0</a:t>
            </a:r>
            <a:r>
              <a:rPr lang="en-US" dirty="0" smtClean="0">
                <a:cs typeface="Arial"/>
              </a:rPr>
              <a:t> p  data at 350 MeV</a:t>
            </a:r>
            <a:endParaRPr lang="en-US" dirty="0" smtClean="0"/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48006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Fits 1, 2, and CRS are identical for  d</a:t>
            </a:r>
            <a:r>
              <a:rPr lang="el-GR" dirty="0" smtClean="0">
                <a:cs typeface="Arial"/>
              </a:rPr>
              <a:t>σ</a:t>
            </a:r>
            <a:r>
              <a:rPr lang="en-US" dirty="0" smtClean="0">
                <a:cs typeface="Arial"/>
              </a:rPr>
              <a:t>/d</a:t>
            </a:r>
            <a:r>
              <a:rPr lang="el-GR" dirty="0" smtClean="0">
                <a:cs typeface="Arial"/>
              </a:rPr>
              <a:t>Ω</a:t>
            </a:r>
            <a:r>
              <a:rPr lang="en-US" dirty="0" smtClean="0">
                <a:cs typeface="Arial"/>
              </a:rPr>
              <a:t>, P, </a:t>
            </a:r>
            <a:r>
              <a:rPr lang="el-GR" dirty="0" smtClean="0">
                <a:cs typeface="Arial"/>
              </a:rPr>
              <a:t>Σ</a:t>
            </a:r>
            <a:r>
              <a:rPr lang="en-US" dirty="0" smtClean="0">
                <a:cs typeface="Arial"/>
              </a:rPr>
              <a:t>, T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9906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Global (ED) versus Single-Energy (SE) Fits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1600200"/>
            <a:ext cx="6096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rial"/>
                <a:cs typeface="Arial"/>
              </a:rPr>
              <a:t>●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smtClean="0"/>
              <a:t>Generate pseudo-data (</a:t>
            </a:r>
            <a:r>
              <a:rPr lang="en-US" dirty="0" smtClean="0">
                <a:latin typeface="Arial" pitchFamily="34" charset="0"/>
              </a:rPr>
              <a:t>MD07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B050"/>
                </a:solidFill>
                <a:latin typeface="Arial"/>
                <a:cs typeface="Arial"/>
              </a:rPr>
              <a:t>●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smtClean="0"/>
              <a:t>Fit with SAID ED form  -  generate SE fits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B050"/>
                </a:solidFill>
                <a:latin typeface="Arial"/>
                <a:cs typeface="Arial"/>
              </a:rPr>
              <a:t>●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smtClean="0"/>
              <a:t>Reproduce </a:t>
            </a:r>
            <a:r>
              <a:rPr lang="en-US" dirty="0" smtClean="0">
                <a:latin typeface="Arial" pitchFamily="34" charset="0"/>
              </a:rPr>
              <a:t>MD07 ?</a:t>
            </a:r>
          </a:p>
          <a:p>
            <a:endParaRPr lang="en-US" dirty="0" smtClean="0">
              <a:latin typeface="Arial" pitchFamily="34" charset="0"/>
            </a:endParaRPr>
          </a:p>
          <a:p>
            <a:endParaRPr lang="en-US" dirty="0" smtClean="0">
              <a:latin typeface="Arial" pitchFamily="34" charset="0"/>
            </a:endParaRPr>
          </a:p>
          <a:p>
            <a:r>
              <a:rPr lang="en-US" dirty="0" smtClean="0">
                <a:solidFill>
                  <a:srgbClr val="0070C0"/>
                </a:solidFill>
                <a:latin typeface="Arial" pitchFamily="34" charset="0"/>
              </a:rPr>
              <a:t>                                 Motivation</a:t>
            </a:r>
          </a:p>
          <a:p>
            <a:endParaRPr lang="en-US" dirty="0" smtClean="0">
              <a:solidFill>
                <a:srgbClr val="0070C0"/>
              </a:solidFill>
              <a:latin typeface="Arial" pitchFamily="34" charset="0"/>
            </a:endParaRPr>
          </a:p>
          <a:p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/>
              </a:rPr>
              <a:t>● 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/>
              </a:rPr>
              <a:t>Are SAID/MAID differences due to data issues?</a:t>
            </a:r>
          </a:p>
          <a:p>
            <a:endParaRPr lang="en-US" dirty="0" smtClean="0">
              <a:solidFill>
                <a:srgbClr val="002060"/>
              </a:solidFill>
              <a:latin typeface="Arial" pitchFamily="34" charset="0"/>
              <a:cs typeface="Arial"/>
            </a:endParaRPr>
          </a:p>
          <a:p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/>
              </a:rPr>
              <a:t>● 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/>
              </a:rPr>
              <a:t>Are SE fits ‘equivalent’ to underlying datasets?</a:t>
            </a:r>
          </a:p>
          <a:p>
            <a:endParaRPr lang="en-US" dirty="0" smtClean="0">
              <a:solidFill>
                <a:srgbClr val="00B050"/>
              </a:solidFill>
              <a:latin typeface="Arial" pitchFamily="34" charset="0"/>
            </a:endParaRPr>
          </a:p>
          <a:p>
            <a:endParaRPr lang="en-US" dirty="0" smtClean="0">
              <a:latin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23850" y="1600200"/>
            <a:ext cx="8820150" cy="1036638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Towards a model independent PWA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pseudoscalar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meson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photoproduction</a:t>
            </a:r>
            <a:endParaRPr lang="en-US" sz="3600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3068638"/>
            <a:ext cx="8229600" cy="503237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 algn="ctr" eaLnBrk="1" hangingPunct="1">
              <a:lnSpc>
                <a:spcPct val="90000"/>
              </a:lnSpc>
              <a:spcAft>
                <a:spcPct val="25000"/>
              </a:spcAft>
              <a:buFontTx/>
              <a:buNone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Lothar Tiator</a:t>
            </a:r>
          </a:p>
          <a:p>
            <a:pPr algn="ctr" eaLnBrk="1" hangingPunct="1">
              <a:lnSpc>
                <a:spcPct val="90000"/>
              </a:lnSpc>
              <a:spcAft>
                <a:spcPct val="25000"/>
              </a:spcAft>
              <a:buFontTx/>
              <a:buNone/>
            </a:pPr>
            <a:endParaRPr lang="en-US" sz="24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spcAft>
                <a:spcPct val="25000"/>
              </a:spcAft>
              <a:buFontTx/>
              <a:buNone/>
            </a:pPr>
            <a:endParaRPr lang="en-US" sz="24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6068" name="Text Box 6"/>
          <p:cNvSpPr txBox="1">
            <a:spLocks noChangeArrowheads="1"/>
          </p:cNvSpPr>
          <p:nvPr/>
        </p:nvSpPr>
        <p:spPr bwMode="auto">
          <a:xfrm>
            <a:off x="1403350" y="6064250"/>
            <a:ext cx="5616575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800" b="1">
                <a:solidFill>
                  <a:srgbClr val="008000"/>
                </a:solidFill>
              </a:rPr>
              <a:t>Amplitude Analysis in Hadron Spectroscopy, </a:t>
            </a:r>
          </a:p>
          <a:p>
            <a:pPr algn="ctr">
              <a:lnSpc>
                <a:spcPct val="80000"/>
              </a:lnSpc>
            </a:pPr>
            <a:r>
              <a:rPr lang="en-US" sz="1800" b="1">
                <a:solidFill>
                  <a:srgbClr val="008000"/>
                </a:solidFill>
              </a:rPr>
              <a:t>ECT* Workshop, Trento, January 24-28, 2011</a:t>
            </a:r>
          </a:p>
        </p:txBody>
      </p:sp>
      <p:pic>
        <p:nvPicPr>
          <p:cNvPr id="216069" name="Picture 8" descr="kopfneu"/>
          <p:cNvPicPr>
            <a:picLocks noChangeAspect="1" noChangeArrowheads="1"/>
          </p:cNvPicPr>
          <p:nvPr/>
        </p:nvPicPr>
        <p:blipFill>
          <a:blip r:embed="rId3" cstate="print"/>
          <a:srcRect l="9404"/>
          <a:stretch>
            <a:fillRect/>
          </a:stretch>
        </p:blipFill>
        <p:spPr bwMode="auto">
          <a:xfrm>
            <a:off x="2355850" y="3990975"/>
            <a:ext cx="4175125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070" name="Picture 6" descr="ectstar"/>
          <p:cNvPicPr>
            <a:picLocks noChangeAspect="1" noChangeArrowheads="1"/>
          </p:cNvPicPr>
          <p:nvPr/>
        </p:nvPicPr>
        <p:blipFill>
          <a:blip r:embed="rId4" cstate="print"/>
          <a:srcRect r="14514"/>
          <a:stretch>
            <a:fillRect/>
          </a:stretch>
        </p:blipFill>
        <p:spPr bwMode="auto">
          <a:xfrm>
            <a:off x="7308850" y="5761038"/>
            <a:ext cx="11271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6071" name="Text Box 7"/>
          <p:cNvSpPr txBox="1">
            <a:spLocks noChangeArrowheads="1"/>
          </p:cNvSpPr>
          <p:nvPr/>
        </p:nvSpPr>
        <p:spPr bwMode="auto">
          <a:xfrm>
            <a:off x="1619250" y="2708275"/>
            <a:ext cx="5614988" cy="3195638"/>
          </a:xfrm>
          <a:prstGeom prst="rect">
            <a:avLst/>
          </a:prstGeom>
          <a:solidFill>
            <a:srgbClr val="FFFF66"/>
          </a:solidFill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lvl="1">
              <a:buFontTx/>
              <a:buChar char="•"/>
            </a:pPr>
            <a:r>
              <a:rPr lang="de-DE"/>
              <a:t> Motivation</a:t>
            </a:r>
          </a:p>
          <a:p>
            <a:pPr lvl="1">
              <a:buFontTx/>
              <a:buChar char="•"/>
            </a:pPr>
            <a:r>
              <a:rPr lang="de-DE"/>
              <a:t> Complete Experiments</a:t>
            </a:r>
          </a:p>
          <a:p>
            <a:pPr lvl="1">
              <a:buFontTx/>
              <a:buChar char="•"/>
            </a:pPr>
            <a:r>
              <a:rPr lang="de-DE"/>
              <a:t> Pseudo Data</a:t>
            </a:r>
          </a:p>
          <a:p>
            <a:pPr lvl="1">
              <a:buFontTx/>
              <a:buChar char="•"/>
            </a:pPr>
            <a:r>
              <a:rPr lang="de-DE"/>
              <a:t> Complete Amplitude Analysis </a:t>
            </a:r>
          </a:p>
          <a:p>
            <a:pPr lvl="1">
              <a:buFontTx/>
              <a:buChar char="•"/>
            </a:pPr>
            <a:r>
              <a:rPr lang="de-DE"/>
              <a:t> Complete Truncated PWA</a:t>
            </a:r>
          </a:p>
          <a:p>
            <a:pPr lvl="1">
              <a:buFontTx/>
              <a:buChar char="•"/>
            </a:pPr>
            <a:r>
              <a:rPr lang="de-DE"/>
              <a:t> Summary and Conclusion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5000" y="990600"/>
            <a:ext cx="5108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(</a:t>
            </a:r>
            <a:r>
              <a:rPr lang="en-US" dirty="0" smtClean="0">
                <a:solidFill>
                  <a:srgbClr val="0070C0"/>
                </a:solidFill>
              </a:rPr>
              <a:t>more details in the plenary talk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by </a:t>
            </a:r>
            <a:r>
              <a:rPr lang="en-US" dirty="0" err="1" smtClean="0">
                <a:solidFill>
                  <a:srgbClr val="0070C0"/>
                </a:solidFill>
              </a:rPr>
              <a:t>Lothar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Tiator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4582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MD07 (</a:t>
            </a:r>
            <a:r>
              <a:rPr lang="en-US" sz="2400" dirty="0" smtClean="0">
                <a:solidFill>
                  <a:srgbClr val="C00000"/>
                </a:solidFill>
              </a:rPr>
              <a:t>red</a:t>
            </a:r>
            <a:r>
              <a:rPr lang="en-US" sz="2400" dirty="0" smtClean="0"/>
              <a:t> curve) Pseudo-data (</a:t>
            </a:r>
            <a:r>
              <a:rPr lang="en-US" sz="2400" b="1" dirty="0" smtClean="0">
                <a:solidFill>
                  <a:schemeClr val="tx1"/>
                </a:solidFill>
              </a:rPr>
              <a:t>black</a:t>
            </a:r>
            <a:r>
              <a:rPr lang="en-US" sz="2400" dirty="0" smtClean="0"/>
              <a:t> points) Real data (</a:t>
            </a:r>
            <a:r>
              <a:rPr lang="en-US" sz="2400" dirty="0" smtClean="0">
                <a:solidFill>
                  <a:srgbClr val="00B0F0"/>
                </a:solidFill>
              </a:rPr>
              <a:t>blue</a:t>
            </a:r>
            <a:r>
              <a:rPr lang="en-US" sz="2400" dirty="0" smtClean="0"/>
              <a:t> points)</a:t>
            </a:r>
            <a:br>
              <a:rPr lang="en-US" sz="2400" dirty="0" smtClean="0"/>
            </a:br>
            <a:r>
              <a:rPr lang="de-DE" sz="2400" dirty="0" smtClean="0">
                <a:solidFill>
                  <a:srgbClr val="FF3300"/>
                </a:solidFill>
                <a:latin typeface="Symbol" pitchFamily="18" charset="2"/>
              </a:rPr>
              <a:t> </a:t>
            </a:r>
            <a:r>
              <a:rPr lang="de-DE" sz="2400" dirty="0" smtClean="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de-DE" sz="2400" baseline="30000" dirty="0" smtClean="0">
                <a:solidFill>
                  <a:schemeClr val="tx1"/>
                </a:solidFill>
                <a:latin typeface="Symbol" pitchFamily="18" charset="2"/>
              </a:rPr>
              <a:t>0</a:t>
            </a:r>
            <a:r>
              <a:rPr lang="de-DE" sz="2400" dirty="0" smtClean="0">
                <a:solidFill>
                  <a:schemeClr val="tx1"/>
                </a:solidFill>
              </a:rPr>
              <a:t>p at 320-340 MeV and comparison with real data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Picture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3990" y="1935163"/>
            <a:ext cx="6076019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x4.png"/>
          <p:cNvPicPr>
            <a:picLocks noChangeAspect="1"/>
          </p:cNvPicPr>
          <p:nvPr/>
        </p:nvPicPr>
        <p:blipFill>
          <a:blip r:embed="rId2" cstate="print"/>
          <a:srcRect l="7843" t="33939" b="20606"/>
          <a:stretch>
            <a:fillRect/>
          </a:stretch>
        </p:blipFill>
        <p:spPr>
          <a:xfrm>
            <a:off x="0" y="1143000"/>
            <a:ext cx="4029081" cy="2571776"/>
          </a:xfrm>
          <a:prstGeom prst="rect">
            <a:avLst/>
          </a:prstGeom>
        </p:spPr>
      </p:pic>
      <p:pic>
        <p:nvPicPr>
          <p:cNvPr id="3" name="Picture 2" descr="ox8.png"/>
          <p:cNvPicPr>
            <a:picLocks noChangeAspect="1"/>
          </p:cNvPicPr>
          <p:nvPr/>
        </p:nvPicPr>
        <p:blipFill>
          <a:blip r:embed="rId3" cstate="print"/>
          <a:srcRect l="7843" t="33939" r="4706" b="20606"/>
          <a:stretch>
            <a:fillRect/>
          </a:stretch>
        </p:blipFill>
        <p:spPr>
          <a:xfrm>
            <a:off x="0" y="4038600"/>
            <a:ext cx="3823336" cy="2571776"/>
          </a:xfrm>
          <a:prstGeom prst="rect">
            <a:avLst/>
          </a:prstGeom>
        </p:spPr>
      </p:pic>
      <p:pic>
        <p:nvPicPr>
          <p:cNvPr id="4" name="Picture 3" descr="ox12.png"/>
          <p:cNvPicPr>
            <a:picLocks noChangeAspect="1"/>
          </p:cNvPicPr>
          <p:nvPr/>
        </p:nvPicPr>
        <p:blipFill>
          <a:blip r:embed="rId4" cstate="print"/>
          <a:srcRect l="7843" t="33939" b="20606"/>
          <a:stretch>
            <a:fillRect/>
          </a:stretch>
        </p:blipFill>
        <p:spPr>
          <a:xfrm>
            <a:off x="4419600" y="4038600"/>
            <a:ext cx="4029098" cy="25715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9200" y="21336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Prediction compared to a fit of double-polarization observable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" name="Picture 5" descr="jlb3.png"/>
          <p:cNvPicPr>
            <a:picLocks noChangeAspect="1"/>
          </p:cNvPicPr>
          <p:nvPr/>
        </p:nvPicPr>
        <p:blipFill>
          <a:blip r:embed="rId5" cstate="print"/>
          <a:srcRect l="27429" t="28504" r="24202" b="60428"/>
          <a:stretch>
            <a:fillRect/>
          </a:stretch>
        </p:blipFill>
        <p:spPr>
          <a:xfrm>
            <a:off x="4343400" y="2971800"/>
            <a:ext cx="2343918" cy="7589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0" y="3200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(sign issue)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38600" y="1143000"/>
            <a:ext cx="1579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d</a:t>
            </a:r>
            <a:r>
              <a:rPr lang="el-GR" dirty="0" smtClean="0">
                <a:solidFill>
                  <a:srgbClr val="00B050"/>
                </a:solidFill>
                <a:cs typeface="Arial"/>
              </a:rPr>
              <a:t>σ</a:t>
            </a:r>
            <a:r>
              <a:rPr lang="en-US" dirty="0" smtClean="0">
                <a:solidFill>
                  <a:srgbClr val="00B050"/>
                </a:solidFill>
                <a:cs typeface="Arial"/>
              </a:rPr>
              <a:t>/d</a:t>
            </a:r>
            <a:r>
              <a:rPr lang="el-GR" dirty="0" smtClean="0">
                <a:solidFill>
                  <a:srgbClr val="00B050"/>
                </a:solidFill>
                <a:cs typeface="Arial"/>
              </a:rPr>
              <a:t>Ω</a:t>
            </a:r>
            <a:r>
              <a:rPr lang="en-US" dirty="0" smtClean="0">
                <a:solidFill>
                  <a:srgbClr val="00B050"/>
                </a:solidFill>
                <a:cs typeface="Arial"/>
              </a:rPr>
              <a:t>, P, </a:t>
            </a:r>
            <a:r>
              <a:rPr lang="el-GR" dirty="0" smtClean="0">
                <a:solidFill>
                  <a:srgbClr val="00B050"/>
                </a:solidFill>
                <a:cs typeface="Arial"/>
              </a:rPr>
              <a:t>Σ</a:t>
            </a:r>
            <a:r>
              <a:rPr lang="en-US" dirty="0" smtClean="0">
                <a:solidFill>
                  <a:srgbClr val="00B050"/>
                </a:solidFill>
                <a:cs typeface="Arial"/>
              </a:rPr>
              <a:t>, 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95600" y="3733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E, F, G, H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67600" y="64886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O</a:t>
            </a:r>
            <a:r>
              <a:rPr lang="en-US" baseline="-25000" dirty="0" smtClean="0">
                <a:solidFill>
                  <a:srgbClr val="00B050"/>
                </a:solidFill>
              </a:rPr>
              <a:t>x</a:t>
            </a:r>
            <a:r>
              <a:rPr lang="en-US" dirty="0" smtClean="0">
                <a:solidFill>
                  <a:srgbClr val="00B050"/>
                </a:solidFill>
              </a:rPr>
              <a:t> , O</a:t>
            </a:r>
            <a:r>
              <a:rPr lang="en-US" baseline="-25000" dirty="0" smtClean="0">
                <a:solidFill>
                  <a:srgbClr val="00B050"/>
                </a:solidFill>
              </a:rPr>
              <a:t>z</a:t>
            </a:r>
            <a:r>
              <a:rPr lang="en-US" dirty="0" smtClean="0">
                <a:solidFill>
                  <a:srgbClr val="00B050"/>
                </a:solidFill>
              </a:rPr>
              <a:t> , </a:t>
            </a:r>
            <a:r>
              <a:rPr lang="en-US" dirty="0" err="1" smtClean="0">
                <a:solidFill>
                  <a:srgbClr val="00B050"/>
                </a:solidFill>
              </a:rPr>
              <a:t>C</a:t>
            </a:r>
            <a:r>
              <a:rPr lang="en-US" baseline="-25000" dirty="0" err="1" smtClean="0">
                <a:solidFill>
                  <a:srgbClr val="00B050"/>
                </a:solidFill>
              </a:rPr>
              <a:t>x</a:t>
            </a:r>
            <a:r>
              <a:rPr lang="en-US" dirty="0" smtClean="0">
                <a:solidFill>
                  <a:srgbClr val="00B050"/>
                </a:solidFill>
              </a:rPr>
              <a:t> , </a:t>
            </a:r>
            <a:r>
              <a:rPr lang="en-US" dirty="0" err="1" smtClean="0">
                <a:solidFill>
                  <a:srgbClr val="00B050"/>
                </a:solidFill>
              </a:rPr>
              <a:t>C</a:t>
            </a:r>
            <a:r>
              <a:rPr lang="en-US" baseline="-25000" dirty="0" err="1" smtClean="0">
                <a:solidFill>
                  <a:srgbClr val="00B050"/>
                </a:solidFill>
              </a:rPr>
              <a:t>z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114.png"/>
          <p:cNvPicPr>
            <a:picLocks noChangeAspect="1"/>
          </p:cNvPicPr>
          <p:nvPr/>
        </p:nvPicPr>
        <p:blipFill>
          <a:blip r:embed="rId2" cstate="print"/>
          <a:srcRect t="35152" b="20606"/>
          <a:stretch>
            <a:fillRect/>
          </a:stretch>
        </p:blipFill>
        <p:spPr>
          <a:xfrm>
            <a:off x="0" y="1066800"/>
            <a:ext cx="4371975" cy="2502905"/>
          </a:xfrm>
          <a:prstGeom prst="rect">
            <a:avLst/>
          </a:prstGeom>
        </p:spPr>
      </p:pic>
      <p:pic>
        <p:nvPicPr>
          <p:cNvPr id="3" name="Picture 2" descr="s118.png"/>
          <p:cNvPicPr>
            <a:picLocks noChangeAspect="1"/>
          </p:cNvPicPr>
          <p:nvPr/>
        </p:nvPicPr>
        <p:blipFill>
          <a:blip r:embed="rId3" cstate="print"/>
          <a:srcRect t="35152" b="20606"/>
          <a:stretch>
            <a:fillRect/>
          </a:stretch>
        </p:blipFill>
        <p:spPr>
          <a:xfrm>
            <a:off x="0" y="4114800"/>
            <a:ext cx="4371975" cy="2502923"/>
          </a:xfrm>
          <a:prstGeom prst="rect">
            <a:avLst/>
          </a:prstGeom>
        </p:spPr>
      </p:pic>
      <p:pic>
        <p:nvPicPr>
          <p:cNvPr id="4" name="Picture 3" descr="s1112.png"/>
          <p:cNvPicPr>
            <a:picLocks noChangeAspect="1"/>
          </p:cNvPicPr>
          <p:nvPr/>
        </p:nvPicPr>
        <p:blipFill>
          <a:blip r:embed="rId4" cstate="print"/>
          <a:srcRect t="35152" b="20606"/>
          <a:stretch>
            <a:fillRect/>
          </a:stretch>
        </p:blipFill>
        <p:spPr>
          <a:xfrm>
            <a:off x="4038600" y="4114800"/>
            <a:ext cx="4371975" cy="25029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2057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Multipole: predicted vs input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-1.png"/>
          <p:cNvPicPr>
            <a:picLocks noChangeAspect="1"/>
          </p:cNvPicPr>
          <p:nvPr/>
        </p:nvPicPr>
        <p:blipFill>
          <a:blip r:embed="rId2" cstate="print"/>
          <a:srcRect l="-2250" r="-2250"/>
          <a:stretch>
            <a:fillRect/>
          </a:stretch>
        </p:blipFill>
        <p:spPr>
          <a:xfrm>
            <a:off x="-19220" y="0"/>
            <a:ext cx="918243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phase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766888"/>
            <a:ext cx="6337300" cy="4975225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934200" y="1905000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SAID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MAID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ED fit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924800" y="2057400"/>
            <a:ext cx="76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924800" y="2362200"/>
            <a:ext cx="7620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924800" y="2667000"/>
            <a:ext cx="7620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14400" y="990600"/>
            <a:ext cx="449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SAID vs MAID phase differences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phases2"/>
          <p:cNvPicPr>
            <a:picLocks noChangeAspect="1" noChangeArrowheads="1"/>
          </p:cNvPicPr>
          <p:nvPr/>
        </p:nvPicPr>
        <p:blipFill>
          <a:blip r:embed="rId2" cstate="print"/>
          <a:srcRect b="7184"/>
          <a:stretch>
            <a:fillRect/>
          </a:stretch>
        </p:blipFill>
        <p:spPr bwMode="auto">
          <a:xfrm>
            <a:off x="206375" y="2760663"/>
            <a:ext cx="8686800" cy="2691941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19400" y="14478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Effect of searching phases in SE fits 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5908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Schematically</a:t>
            </a:r>
            <a:r>
              <a:rPr lang="en-US" dirty="0" smtClean="0"/>
              <a:t>  M</a:t>
            </a:r>
            <a:r>
              <a:rPr lang="en-US" baseline="-25000" dirty="0" smtClean="0"/>
              <a:t>L</a:t>
            </a:r>
            <a:r>
              <a:rPr lang="en-US" dirty="0" smtClean="0"/>
              <a:t>   </a:t>
            </a:r>
            <a:r>
              <a:rPr lang="en-US" dirty="0" smtClean="0">
                <a:cs typeface="Arial"/>
              </a:rPr>
              <a:t>≈</a:t>
            </a:r>
            <a:r>
              <a:rPr lang="en-US" dirty="0" smtClean="0"/>
              <a:t>   </a:t>
            </a:r>
            <a:r>
              <a:rPr lang="en-US" dirty="0" smtClean="0">
                <a:cs typeface="Arial"/>
              </a:rPr>
              <a:t>∫ H </a:t>
            </a:r>
            <a:r>
              <a:rPr lang="en-US" dirty="0" err="1" smtClean="0">
                <a:cs typeface="Arial"/>
              </a:rPr>
              <a:t>e</a:t>
            </a:r>
            <a:r>
              <a:rPr lang="en-US" baseline="30000" dirty="0" err="1" smtClean="0">
                <a:cs typeface="Arial"/>
              </a:rPr>
              <a:t>i</a:t>
            </a:r>
            <a:r>
              <a:rPr lang="en-US" baseline="30000" dirty="0" smtClean="0">
                <a:cs typeface="Arial"/>
              </a:rPr>
              <a:t> </a:t>
            </a:r>
            <a:r>
              <a:rPr lang="el-GR" baseline="30000" dirty="0" smtClean="0">
                <a:cs typeface="Arial"/>
              </a:rPr>
              <a:t>φ</a:t>
            </a:r>
            <a:r>
              <a:rPr lang="en-US" baseline="30000" dirty="0" smtClean="0">
                <a:cs typeface="Arial"/>
              </a:rPr>
              <a:t>(E,</a:t>
            </a:r>
            <a:r>
              <a:rPr lang="el-GR" baseline="30000" dirty="0" smtClean="0">
                <a:cs typeface="Arial"/>
              </a:rPr>
              <a:t>ϴ</a:t>
            </a:r>
            <a:r>
              <a:rPr lang="en-US" baseline="30000" dirty="0" smtClean="0">
                <a:cs typeface="Arial"/>
              </a:rPr>
              <a:t>)  </a:t>
            </a:r>
            <a:r>
              <a:rPr lang="en-US" dirty="0" smtClean="0">
                <a:cs typeface="Arial"/>
              </a:rPr>
              <a:t> P</a:t>
            </a:r>
            <a:r>
              <a:rPr lang="en-US" baseline="-25000" dirty="0" smtClean="0">
                <a:cs typeface="Arial"/>
              </a:rPr>
              <a:t>L </a:t>
            </a:r>
            <a:r>
              <a:rPr lang="en-US" dirty="0" smtClean="0">
                <a:cs typeface="Arial"/>
              </a:rPr>
              <a:t>(x) </a:t>
            </a:r>
            <a:r>
              <a:rPr lang="en-US" dirty="0" err="1" smtClean="0">
                <a:cs typeface="Arial"/>
              </a:rPr>
              <a:t>dx</a:t>
            </a:r>
            <a:endParaRPr lang="en-US" dirty="0" smtClean="0">
              <a:cs typeface="Arial"/>
            </a:endParaRPr>
          </a:p>
          <a:p>
            <a:r>
              <a:rPr lang="en-US" baseline="30000" dirty="0" smtClean="0"/>
              <a:t> </a:t>
            </a:r>
            <a:r>
              <a:rPr lang="en-US" dirty="0" smtClean="0"/>
              <a:t> </a:t>
            </a:r>
            <a:r>
              <a:rPr lang="en-US" baseline="30000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57400" y="1371600"/>
            <a:ext cx="4654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Need 8 (or more) Observables  </a:t>
            </a:r>
            <a:r>
              <a:rPr lang="en-US" dirty="0" smtClean="0">
                <a:cs typeface="Arial"/>
              </a:rPr>
              <a:t>→  H or b set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32766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Need </a:t>
            </a:r>
            <a:r>
              <a:rPr lang="en-US" dirty="0" smtClean="0">
                <a:solidFill>
                  <a:srgbClr val="0070C0"/>
                </a:solidFill>
              </a:rPr>
              <a:t>theory</a:t>
            </a:r>
            <a:r>
              <a:rPr lang="en-US" dirty="0" smtClean="0"/>
              <a:t> input at this stage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3962400"/>
            <a:ext cx="5245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More</a:t>
            </a:r>
            <a:r>
              <a:rPr lang="en-US" dirty="0" smtClean="0"/>
              <a:t> theory input </a:t>
            </a:r>
            <a:r>
              <a:rPr lang="en-US" dirty="0" smtClean="0">
                <a:cs typeface="Arial"/>
              </a:rPr>
              <a:t>→ </a:t>
            </a:r>
            <a:r>
              <a:rPr lang="en-US" dirty="0" smtClean="0">
                <a:solidFill>
                  <a:srgbClr val="0070C0"/>
                </a:solidFill>
                <a:cs typeface="Arial"/>
              </a:rPr>
              <a:t>fewer</a:t>
            </a:r>
            <a:r>
              <a:rPr lang="en-US" dirty="0" smtClean="0">
                <a:cs typeface="Arial"/>
              </a:rPr>
              <a:t>  required observables?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24200" y="4876800"/>
            <a:ext cx="2595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Isospin decomposition ?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838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 Amplitude reconstruction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2057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Multipole analysis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57150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Consider </a:t>
            </a:r>
            <a:r>
              <a:rPr lang="el-GR" dirty="0" smtClean="0">
                <a:cs typeface="Arial"/>
              </a:rPr>
              <a:t>π</a:t>
            </a:r>
            <a:r>
              <a:rPr lang="en-US" dirty="0" smtClean="0">
                <a:cs typeface="Arial"/>
              </a:rPr>
              <a:t>N scattering and photo-production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pst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676400"/>
            <a:ext cx="6458852" cy="48584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7620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Fit to K</a:t>
            </a:r>
            <a:r>
              <a:rPr lang="en-US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Λ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photo-production W=1680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MeV</a:t>
            </a:r>
          </a:p>
          <a:p>
            <a:r>
              <a:rPr lang="en-US" dirty="0" smtClean="0">
                <a:solidFill>
                  <a:srgbClr val="0070C0"/>
                </a:solidFill>
                <a:latin typeface="Arial"/>
                <a:cs typeface="Arial"/>
              </a:rPr>
              <a:t>( L&lt;2 fit, L&gt;1 Born [D</a:t>
            </a:r>
            <a:r>
              <a:rPr lang="en-US" baseline="-25000" dirty="0" smtClean="0">
                <a:solidFill>
                  <a:srgbClr val="0070C0"/>
                </a:solidFill>
                <a:latin typeface="Arial"/>
                <a:cs typeface="Arial"/>
              </a:rPr>
              <a:t>13</a:t>
            </a:r>
            <a:r>
              <a:rPr lang="en-US" dirty="0" smtClean="0">
                <a:solidFill>
                  <a:srgbClr val="0070C0"/>
                </a:solidFill>
                <a:latin typeface="Arial"/>
                <a:cs typeface="Arial"/>
              </a:rPr>
              <a:t> modified] )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xoz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828800"/>
            <a:ext cx="6363589" cy="48584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0400" y="9906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Fit O</a:t>
            </a:r>
            <a:r>
              <a:rPr lang="en-US" baseline="-25000" dirty="0" smtClean="0">
                <a:solidFill>
                  <a:srgbClr val="0070C0"/>
                </a:solidFill>
              </a:rPr>
              <a:t>Z</a:t>
            </a:r>
            <a:r>
              <a:rPr lang="en-US" dirty="0" smtClean="0">
                <a:solidFill>
                  <a:srgbClr val="0070C0"/>
                </a:solidFill>
              </a:rPr>
              <a:t>  -  </a:t>
            </a:r>
            <a:r>
              <a:rPr lang="en-US" dirty="0" smtClean="0">
                <a:solidFill>
                  <a:srgbClr val="C00000"/>
                </a:solidFill>
              </a:rPr>
              <a:t>predict</a:t>
            </a:r>
            <a:r>
              <a:rPr lang="en-US" dirty="0" smtClean="0">
                <a:solidFill>
                  <a:srgbClr val="0070C0"/>
                </a:solidFill>
              </a:rPr>
              <a:t> O</a:t>
            </a:r>
            <a:r>
              <a:rPr lang="en-US" baseline="-25000" dirty="0" smtClean="0">
                <a:solidFill>
                  <a:srgbClr val="0070C0"/>
                </a:solidFill>
              </a:rPr>
              <a:t>X</a:t>
            </a:r>
            <a:r>
              <a:rPr lang="en-US" dirty="0" smtClean="0">
                <a:solidFill>
                  <a:srgbClr val="0070C0"/>
                </a:solidFill>
              </a:rPr>
              <a:t> , C</a:t>
            </a:r>
            <a:r>
              <a:rPr lang="en-US" baseline="-25000" dirty="0" smtClean="0">
                <a:solidFill>
                  <a:srgbClr val="0070C0"/>
                </a:solidFill>
              </a:rPr>
              <a:t>X</a:t>
            </a:r>
            <a:r>
              <a:rPr lang="en-US" dirty="0" smtClean="0">
                <a:solidFill>
                  <a:srgbClr val="0070C0"/>
                </a:solidFill>
              </a:rPr>
              <a:t> , C</a:t>
            </a:r>
            <a:r>
              <a:rPr lang="en-US" baseline="-25000" dirty="0" smtClean="0">
                <a:solidFill>
                  <a:srgbClr val="0070C0"/>
                </a:solidFill>
              </a:rPr>
              <a:t>Z</a:t>
            </a:r>
            <a:r>
              <a:rPr lang="en-US" dirty="0" smtClean="0">
                <a:solidFill>
                  <a:srgbClr val="0070C0"/>
                </a:solidFill>
              </a:rPr>
              <a:t>  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9144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Multipoles compared to the </a:t>
            </a:r>
            <a:r>
              <a:rPr lang="en-US" dirty="0" err="1" smtClean="0">
                <a:solidFill>
                  <a:srgbClr val="0070C0"/>
                </a:solidFill>
              </a:rPr>
              <a:t>Kaon</a:t>
            </a:r>
            <a:r>
              <a:rPr lang="en-US" dirty="0" smtClean="0">
                <a:solidFill>
                  <a:srgbClr val="0070C0"/>
                </a:solidFill>
              </a:rPr>
              <a:t> MAID solution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5600" y="19050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Solid (</a:t>
            </a:r>
            <a:r>
              <a:rPr lang="en-US" dirty="0" smtClean="0">
                <a:solidFill>
                  <a:srgbClr val="00B050"/>
                </a:solidFill>
              </a:rPr>
              <a:t>real part</a:t>
            </a:r>
            <a:r>
              <a:rPr lang="en-US" dirty="0" smtClean="0"/>
              <a:t>)</a:t>
            </a:r>
          </a:p>
          <a:p>
            <a:r>
              <a:rPr lang="en-US" dirty="0" smtClean="0"/>
              <a:t>Open (</a:t>
            </a:r>
            <a:r>
              <a:rPr lang="en-US" dirty="0" err="1" smtClean="0">
                <a:solidFill>
                  <a:srgbClr val="00B050"/>
                </a:solidFill>
              </a:rPr>
              <a:t>imag</a:t>
            </a:r>
            <a:r>
              <a:rPr lang="en-US" dirty="0" smtClean="0">
                <a:solidFill>
                  <a:srgbClr val="00B050"/>
                </a:solidFill>
              </a:rPr>
              <a:t> part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4" descr="mpoles_su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-5400000">
            <a:off x="1023938" y="1033462"/>
            <a:ext cx="4895850" cy="6181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29400" y="4572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(solution not unique)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12954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Conclusions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2590800"/>
            <a:ext cx="6096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rial"/>
                <a:cs typeface="Arial"/>
              </a:rPr>
              <a:t>●</a:t>
            </a:r>
            <a:r>
              <a:rPr lang="en-US" dirty="0" smtClean="0">
                <a:latin typeface="Arial"/>
                <a:cs typeface="Arial"/>
              </a:rPr>
              <a:t> clarified the connection between ED and SE fits</a:t>
            </a:r>
          </a:p>
          <a:p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solidFill>
                  <a:srgbClr val="00B050"/>
                </a:solidFill>
                <a:latin typeface="Arial"/>
                <a:cs typeface="Arial"/>
              </a:rPr>
              <a:t>●</a:t>
            </a:r>
            <a:r>
              <a:rPr lang="en-US" dirty="0" smtClean="0">
                <a:latin typeface="Arial"/>
                <a:cs typeface="Arial"/>
              </a:rPr>
              <a:t> SAID is able to reproduce MAID amplitudes from data</a:t>
            </a:r>
          </a:p>
          <a:p>
            <a:r>
              <a:rPr lang="en-US" dirty="0" smtClean="0">
                <a:latin typeface="Arial"/>
                <a:cs typeface="Arial"/>
              </a:rPr>
              <a:t>     (up to the second-resonance region)</a:t>
            </a:r>
          </a:p>
          <a:p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solidFill>
                  <a:srgbClr val="00B050"/>
                </a:solidFill>
                <a:latin typeface="Arial"/>
                <a:cs typeface="Arial"/>
              </a:rPr>
              <a:t>●</a:t>
            </a:r>
            <a:r>
              <a:rPr lang="en-US" dirty="0" smtClean="0">
                <a:latin typeface="Arial"/>
                <a:cs typeface="Arial"/>
              </a:rPr>
              <a:t> multipole fits/amplitude reconstructions require different</a:t>
            </a:r>
          </a:p>
          <a:p>
            <a:r>
              <a:rPr lang="en-US" dirty="0" smtClean="0">
                <a:latin typeface="Arial"/>
                <a:cs typeface="Arial"/>
              </a:rPr>
              <a:t>    input from experiment and theory </a:t>
            </a:r>
          </a:p>
          <a:p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solidFill>
                  <a:srgbClr val="00B050"/>
                </a:solidFill>
                <a:latin typeface="Arial"/>
                <a:cs typeface="Arial"/>
              </a:rPr>
              <a:t>●</a:t>
            </a:r>
            <a:r>
              <a:rPr lang="en-US" dirty="0" smtClean="0">
                <a:latin typeface="Arial"/>
                <a:cs typeface="Arial"/>
              </a:rPr>
              <a:t> amplitude zeros (old method) may help to compare</a:t>
            </a:r>
          </a:p>
          <a:p>
            <a:r>
              <a:rPr lang="en-US" dirty="0" smtClean="0">
                <a:latin typeface="Arial"/>
                <a:cs typeface="Arial"/>
              </a:rPr>
              <a:t>    fits (</a:t>
            </a:r>
            <a:r>
              <a:rPr lang="en-US" dirty="0" err="1" smtClean="0">
                <a:latin typeface="Arial"/>
                <a:cs typeface="Arial"/>
              </a:rPr>
              <a:t>unitarity</a:t>
            </a:r>
            <a:r>
              <a:rPr lang="en-US" dirty="0" smtClean="0">
                <a:latin typeface="Arial"/>
                <a:cs typeface="Arial"/>
              </a:rPr>
              <a:t> is a problem) </a:t>
            </a:r>
          </a:p>
          <a:p>
            <a:endParaRPr lang="en-US" dirty="0" smtClean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00200" y="5715000"/>
            <a:ext cx="510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rial"/>
                <a:cs typeface="Arial"/>
              </a:rPr>
              <a:t>● </a:t>
            </a:r>
            <a:r>
              <a:rPr lang="en-US" dirty="0" err="1" smtClean="0">
                <a:latin typeface="Arial"/>
                <a:cs typeface="Arial"/>
              </a:rPr>
              <a:t>kaon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photoproduction</a:t>
            </a:r>
            <a:r>
              <a:rPr lang="en-US" dirty="0" smtClean="0">
                <a:latin typeface="Arial"/>
                <a:cs typeface="Arial"/>
              </a:rPr>
              <a:t> results are mixed</a:t>
            </a:r>
          </a:p>
          <a:p>
            <a:r>
              <a:rPr lang="en-US" dirty="0" smtClean="0">
                <a:latin typeface="Arial"/>
                <a:cs typeface="Arial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leqn (1).png"/>
          <p:cNvPicPr>
            <a:picLocks noChangeAspect="1"/>
          </p:cNvPicPr>
          <p:nvPr/>
        </p:nvPicPr>
        <p:blipFill>
          <a:blip r:embed="rId2" cstate="print"/>
          <a:srcRect t="12542" b="15962"/>
          <a:stretch>
            <a:fillRect/>
          </a:stretch>
        </p:blipFill>
        <p:spPr>
          <a:xfrm>
            <a:off x="1752600" y="929717"/>
            <a:ext cx="5667375" cy="5733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7772400" cy="146685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                          Phases and isospin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ron\Pictures\isosp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895600"/>
            <a:ext cx="5772150" cy="35909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2400" y="26670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charge channels </a:t>
            </a:r>
          </a:p>
          <a:p>
            <a:r>
              <a:rPr lang="en-US" dirty="0" smtClean="0"/>
              <a:t>2 isospin states</a:t>
            </a:r>
          </a:p>
          <a:p>
            <a:r>
              <a:rPr lang="en-US" dirty="0" smtClean="0"/>
              <a:t> (triangle relation)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45720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charge channels</a:t>
            </a:r>
          </a:p>
          <a:p>
            <a:r>
              <a:rPr lang="en-US" dirty="0" smtClean="0"/>
              <a:t>3 isospin states</a:t>
            </a:r>
          </a:p>
          <a:p>
            <a:r>
              <a:rPr lang="en-US" dirty="0" smtClean="0"/>
              <a:t> (quadrilateral relation)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10200" y="18288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l-GR" dirty="0" smtClean="0">
                <a:latin typeface="Arial"/>
                <a:cs typeface="Arial"/>
              </a:rPr>
              <a:t>π</a:t>
            </a:r>
            <a:r>
              <a:rPr lang="en-US" baseline="30000" dirty="0" smtClean="0">
                <a:latin typeface="Arial"/>
                <a:cs typeface="Arial"/>
              </a:rPr>
              <a:t>-</a:t>
            </a:r>
            <a:r>
              <a:rPr lang="en-US" dirty="0" smtClean="0">
                <a:latin typeface="Arial"/>
                <a:cs typeface="Arial"/>
              </a:rPr>
              <a:t>p +</a:t>
            </a:r>
            <a:r>
              <a:rPr lang="el-GR" dirty="0" smtClean="0">
                <a:latin typeface="Arial"/>
                <a:cs typeface="Arial"/>
              </a:rPr>
              <a:t> </a:t>
            </a:r>
            <a:r>
              <a:rPr lang="en-US" b="1" dirty="0" smtClean="0">
                <a:latin typeface="Arial"/>
                <a:cs typeface="Arial"/>
              </a:rPr>
              <a:t>√</a:t>
            </a:r>
            <a:r>
              <a:rPr lang="en-US" dirty="0" smtClean="0">
                <a:latin typeface="Arial"/>
                <a:cs typeface="Arial"/>
              </a:rPr>
              <a:t>2 </a:t>
            </a:r>
            <a:r>
              <a:rPr lang="el-GR" dirty="0" smtClean="0">
                <a:latin typeface="Arial"/>
                <a:cs typeface="Arial"/>
              </a:rPr>
              <a:t>π</a:t>
            </a:r>
            <a:r>
              <a:rPr lang="en-US" baseline="30000" dirty="0" smtClean="0">
                <a:latin typeface="Arial"/>
                <a:cs typeface="Arial"/>
              </a:rPr>
              <a:t>0</a:t>
            </a:r>
            <a:r>
              <a:rPr lang="en-US" dirty="0" smtClean="0">
                <a:latin typeface="Arial"/>
                <a:cs typeface="Arial"/>
              </a:rPr>
              <a:t>n = </a:t>
            </a:r>
            <a:r>
              <a:rPr lang="el-GR" dirty="0" smtClean="0">
                <a:latin typeface="Arial"/>
                <a:cs typeface="Arial"/>
              </a:rPr>
              <a:t>π</a:t>
            </a:r>
            <a:r>
              <a:rPr lang="en-US" baseline="30000" dirty="0" smtClean="0">
                <a:latin typeface="Arial"/>
                <a:cs typeface="Arial"/>
              </a:rPr>
              <a:t>+</a:t>
            </a:r>
            <a:r>
              <a:rPr lang="en-US" dirty="0" smtClean="0">
                <a:latin typeface="Arial"/>
                <a:cs typeface="Arial"/>
              </a:rPr>
              <a:t>p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45720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53000" y="44958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√</a:t>
            </a:r>
            <a:r>
              <a:rPr lang="en-US" dirty="0" smtClean="0">
                <a:latin typeface="Arial"/>
                <a:cs typeface="Arial"/>
              </a:rPr>
              <a:t>2 </a:t>
            </a:r>
            <a:r>
              <a:rPr lang="el-GR" dirty="0" smtClean="0">
                <a:latin typeface="Arial"/>
                <a:cs typeface="Arial"/>
              </a:rPr>
              <a:t>π</a:t>
            </a:r>
            <a:r>
              <a:rPr lang="en-US" baseline="30000" dirty="0" smtClean="0">
                <a:latin typeface="Arial"/>
                <a:cs typeface="Arial"/>
              </a:rPr>
              <a:t>0</a:t>
            </a:r>
            <a:r>
              <a:rPr lang="en-US" dirty="0" smtClean="0">
                <a:latin typeface="Arial"/>
                <a:cs typeface="Arial"/>
              </a:rPr>
              <a:t>n + </a:t>
            </a:r>
            <a:r>
              <a:rPr lang="el-GR" dirty="0" smtClean="0">
                <a:latin typeface="Arial"/>
                <a:cs typeface="Arial"/>
              </a:rPr>
              <a:t>π</a:t>
            </a:r>
            <a:r>
              <a:rPr lang="en-US" baseline="30000" dirty="0" smtClean="0">
                <a:latin typeface="Arial"/>
                <a:cs typeface="Arial"/>
              </a:rPr>
              <a:t>+</a:t>
            </a:r>
            <a:r>
              <a:rPr lang="en-US" dirty="0" smtClean="0">
                <a:latin typeface="Arial"/>
                <a:cs typeface="Arial"/>
              </a:rPr>
              <a:t>n + </a:t>
            </a:r>
            <a:r>
              <a:rPr lang="el-GR" dirty="0" smtClean="0">
                <a:latin typeface="Arial"/>
                <a:cs typeface="Arial"/>
              </a:rPr>
              <a:t>π</a:t>
            </a:r>
            <a:r>
              <a:rPr lang="en-US" baseline="30000" dirty="0" smtClean="0">
                <a:latin typeface="Arial"/>
                <a:cs typeface="Arial"/>
              </a:rPr>
              <a:t>-</a:t>
            </a:r>
            <a:r>
              <a:rPr lang="en-US" dirty="0" smtClean="0">
                <a:latin typeface="Arial"/>
                <a:cs typeface="Arial"/>
              </a:rPr>
              <a:t>p = </a:t>
            </a:r>
            <a:r>
              <a:rPr lang="en-US" b="1" dirty="0" smtClean="0">
                <a:latin typeface="Arial"/>
                <a:cs typeface="Arial"/>
              </a:rPr>
              <a:t>√</a:t>
            </a:r>
            <a:r>
              <a:rPr lang="en-US" dirty="0" smtClean="0">
                <a:latin typeface="Arial"/>
                <a:cs typeface="Arial"/>
              </a:rPr>
              <a:t>2 </a:t>
            </a:r>
            <a:r>
              <a:rPr lang="el-GR" dirty="0" smtClean="0">
                <a:latin typeface="Arial"/>
                <a:cs typeface="Arial"/>
              </a:rPr>
              <a:t>π</a:t>
            </a:r>
            <a:r>
              <a:rPr lang="en-US" baseline="30000" dirty="0" smtClean="0">
                <a:latin typeface="Arial"/>
                <a:cs typeface="Arial"/>
              </a:rPr>
              <a:t>0</a:t>
            </a:r>
            <a:r>
              <a:rPr lang="en-US" dirty="0" smtClean="0">
                <a:latin typeface="Arial"/>
                <a:cs typeface="Arial"/>
              </a:rPr>
              <a:t>p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19400" y="1219200"/>
            <a:ext cx="3048000" cy="28956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838200" y="762000"/>
            <a:ext cx="4191000" cy="31242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838200" y="2590800"/>
            <a:ext cx="3505200" cy="129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2819400" y="2438400"/>
            <a:ext cx="14478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2" idx="0"/>
          </p:cNvCxnSpPr>
          <p:nvPr/>
        </p:nvCxnSpPr>
        <p:spPr>
          <a:xfrm rot="5400000" flipH="1" flipV="1">
            <a:off x="3657600" y="1905000"/>
            <a:ext cx="1371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76400" y="3581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>
                <a:latin typeface="Arial"/>
                <a:cs typeface="Arial"/>
              </a:rPr>
              <a:t> </a:t>
            </a:r>
            <a:r>
              <a:rPr lang="el-GR" dirty="0" smtClean="0">
                <a:latin typeface="Arial"/>
                <a:cs typeface="Arial"/>
              </a:rPr>
              <a:t>π</a:t>
            </a:r>
            <a:r>
              <a:rPr lang="en-US" baseline="30000" dirty="0" smtClean="0">
                <a:latin typeface="Arial"/>
                <a:cs typeface="Arial"/>
              </a:rPr>
              <a:t>+</a:t>
            </a:r>
            <a:r>
              <a:rPr lang="en-US" dirty="0" smtClean="0">
                <a:latin typeface="Arial"/>
                <a:cs typeface="Arial"/>
              </a:rPr>
              <a:t>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343400" y="1676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>
                <a:latin typeface="Arial"/>
                <a:cs typeface="Arial"/>
              </a:rPr>
              <a:t> </a:t>
            </a:r>
            <a:r>
              <a:rPr lang="el-GR" dirty="0" smtClean="0">
                <a:latin typeface="Arial"/>
                <a:cs typeface="Arial"/>
              </a:rPr>
              <a:t>π</a:t>
            </a:r>
            <a:r>
              <a:rPr lang="en-US" baseline="30000" dirty="0" smtClean="0">
                <a:latin typeface="Arial"/>
                <a:cs typeface="Arial"/>
              </a:rPr>
              <a:t>0</a:t>
            </a:r>
            <a:r>
              <a:rPr lang="en-US" dirty="0" smtClean="0">
                <a:latin typeface="Arial"/>
                <a:cs typeface="Arial"/>
              </a:rPr>
              <a:t>p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38200" y="3124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I=3/2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400800" y="1219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Fixing overall phases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48400" y="1752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cs typeface="Arial"/>
              </a:rPr>
              <a:t>π</a:t>
            </a:r>
            <a:r>
              <a:rPr lang="en-US" dirty="0" smtClean="0">
                <a:cs typeface="Arial"/>
              </a:rPr>
              <a:t> </a:t>
            </a:r>
            <a:r>
              <a:rPr lang="en-US" baseline="30000" dirty="0" smtClean="0">
                <a:cs typeface="Arial"/>
              </a:rPr>
              <a:t>+</a:t>
            </a:r>
            <a:r>
              <a:rPr lang="en-US" dirty="0" smtClean="0">
                <a:cs typeface="Arial"/>
              </a:rPr>
              <a:t>n phase fixed</a:t>
            </a:r>
            <a:endParaRPr lang="en-US" dirty="0"/>
          </a:p>
        </p:txBody>
      </p:sp>
      <p:pic>
        <p:nvPicPr>
          <p:cNvPr id="13" name="Picture 12" descr="junk.png"/>
          <p:cNvPicPr>
            <a:picLocks noChangeAspect="1"/>
          </p:cNvPicPr>
          <p:nvPr/>
        </p:nvPicPr>
        <p:blipFill>
          <a:blip r:embed="rId2" cstate="print"/>
          <a:srcRect t="11401" r="-11294" b="66128"/>
          <a:stretch>
            <a:fillRect/>
          </a:stretch>
        </p:blipFill>
        <p:spPr>
          <a:xfrm>
            <a:off x="3352797" y="4605226"/>
            <a:ext cx="5487480" cy="156704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66800" y="4648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Grushin method:</a:t>
            </a:r>
            <a:endParaRPr lang="en-US" dirty="0"/>
          </a:p>
        </p:txBody>
      </p:sp>
      <p:pic>
        <p:nvPicPr>
          <p:cNvPr id="15" name="Picture 14" descr="iso.png"/>
          <p:cNvPicPr>
            <a:picLocks noChangeAspect="1"/>
          </p:cNvPicPr>
          <p:nvPr/>
        </p:nvPicPr>
        <p:blipFill>
          <a:blip r:embed="rId3" cstate="print"/>
          <a:srcRect l="30655" t="57007" r="27429" b="34204"/>
          <a:stretch>
            <a:fillRect/>
          </a:stretch>
        </p:blipFill>
        <p:spPr>
          <a:xfrm>
            <a:off x="685800" y="990600"/>
            <a:ext cx="2031205" cy="60262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096000" y="2057400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</a:rPr>
              <a:t>[ by ‘known’ high-L  part (real) ]</a:t>
            </a:r>
            <a:endParaRPr lang="en-US" sz="1200" dirty="0">
              <a:solidFill>
                <a:srgbClr val="00B050"/>
              </a:solidFill>
            </a:endParaRPr>
          </a:p>
        </p:txBody>
      </p:sp>
      <p:pic>
        <p:nvPicPr>
          <p:cNvPr id="22" name="Picture 21" descr="dsgjlab-1.png"/>
          <p:cNvPicPr>
            <a:picLocks noChangeAspect="1"/>
          </p:cNvPicPr>
          <p:nvPr/>
        </p:nvPicPr>
        <p:blipFill>
          <a:blip r:embed="rId4" cstate="print"/>
          <a:srcRect l="10980" t="35152" r="3137" b="20606"/>
          <a:stretch>
            <a:fillRect/>
          </a:stretch>
        </p:blipFill>
        <p:spPr>
          <a:xfrm>
            <a:off x="5943600" y="2590800"/>
            <a:ext cx="2803572" cy="1869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rot="5400000" flipH="1" flipV="1">
            <a:off x="1028700" y="1562100"/>
            <a:ext cx="4876800" cy="38862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524000" y="4419600"/>
            <a:ext cx="6096000" cy="1524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371600" y="2819400"/>
            <a:ext cx="24384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H="1">
            <a:off x="838200" y="3352800"/>
            <a:ext cx="2057400" cy="990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3810000" y="3048000"/>
            <a:ext cx="3733800" cy="1371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V="1">
            <a:off x="4800600" y="1676400"/>
            <a:ext cx="3200400" cy="2286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V="1">
            <a:off x="-114300" y="4305300"/>
            <a:ext cx="31242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410200" y="762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I=3/2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38200" y="4724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rial"/>
                <a:cs typeface="Arial"/>
              </a:rPr>
              <a:t>π</a:t>
            </a:r>
            <a:r>
              <a:rPr lang="en-US" baseline="30000" dirty="0" smtClean="0">
                <a:latin typeface="Arial"/>
                <a:cs typeface="Arial"/>
              </a:rPr>
              <a:t>+</a:t>
            </a:r>
            <a:r>
              <a:rPr lang="en-US" dirty="0" smtClean="0">
                <a:latin typeface="Arial"/>
                <a:cs typeface="Arial"/>
              </a:rPr>
              <a:t> n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057400" y="2514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rial"/>
                <a:cs typeface="Arial"/>
              </a:rPr>
              <a:t>π</a:t>
            </a:r>
            <a:r>
              <a:rPr lang="en-US" baseline="30000" dirty="0" smtClean="0">
                <a:latin typeface="Arial"/>
                <a:cs typeface="Arial"/>
              </a:rPr>
              <a:t>0</a:t>
            </a:r>
            <a:r>
              <a:rPr lang="en-US" dirty="0" smtClean="0">
                <a:latin typeface="Arial"/>
                <a:cs typeface="Arial"/>
              </a:rPr>
              <a:t> p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181600" y="3276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rial"/>
                <a:cs typeface="Arial"/>
              </a:rPr>
              <a:t>π</a:t>
            </a:r>
            <a:r>
              <a:rPr lang="en-US" baseline="30000" dirty="0" smtClean="0">
                <a:latin typeface="Arial"/>
                <a:cs typeface="Arial"/>
              </a:rPr>
              <a:t>0</a:t>
            </a:r>
            <a:r>
              <a:rPr lang="en-US" dirty="0" smtClean="0">
                <a:latin typeface="Arial"/>
                <a:cs typeface="Arial"/>
              </a:rPr>
              <a:t> n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191000" y="53340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rial"/>
                <a:cs typeface="Arial"/>
              </a:rPr>
              <a:t>π</a:t>
            </a:r>
            <a:r>
              <a:rPr lang="en-US" baseline="30000" dirty="0" smtClean="0">
                <a:latin typeface="Arial"/>
                <a:cs typeface="Arial"/>
              </a:rPr>
              <a:t>-</a:t>
            </a:r>
            <a:r>
              <a:rPr lang="en-US" dirty="0" smtClean="0">
                <a:latin typeface="Arial"/>
                <a:cs typeface="Arial"/>
              </a:rPr>
              <a:t> p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28600" y="11430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cs typeface="Arial"/>
              </a:rPr>
              <a:t>π</a:t>
            </a:r>
            <a:r>
              <a:rPr lang="en-US" baseline="30000" dirty="0" smtClean="0">
                <a:cs typeface="Arial"/>
              </a:rPr>
              <a:t>+</a:t>
            </a:r>
            <a:r>
              <a:rPr lang="en-US" dirty="0" smtClean="0">
                <a:cs typeface="Arial"/>
              </a:rPr>
              <a:t> n </a:t>
            </a:r>
            <a:r>
              <a:rPr lang="en-US" dirty="0" smtClean="0">
                <a:solidFill>
                  <a:srgbClr val="00B050"/>
                </a:solidFill>
                <a:cs typeface="Arial"/>
              </a:rPr>
              <a:t>and</a:t>
            </a:r>
            <a:r>
              <a:rPr lang="en-US" dirty="0" smtClean="0">
                <a:cs typeface="Arial"/>
              </a:rPr>
              <a:t> </a:t>
            </a:r>
            <a:r>
              <a:rPr lang="el-GR" dirty="0" smtClean="0">
                <a:cs typeface="Arial"/>
              </a:rPr>
              <a:t>π</a:t>
            </a:r>
            <a:r>
              <a:rPr lang="en-US" baseline="30000" dirty="0" smtClean="0">
                <a:cs typeface="Arial"/>
              </a:rPr>
              <a:t>- </a:t>
            </a:r>
            <a:r>
              <a:rPr lang="en-US" dirty="0" smtClean="0">
                <a:cs typeface="Arial"/>
              </a:rPr>
              <a:t>p phases fixed</a:t>
            </a:r>
            <a:endParaRPr lang="en-US" dirty="0"/>
          </a:p>
        </p:txBody>
      </p:sp>
      <p:pic>
        <p:nvPicPr>
          <p:cNvPr id="16" name="Picture 15" descr="dsgjlab-2.png"/>
          <p:cNvPicPr>
            <a:picLocks noChangeAspect="1"/>
          </p:cNvPicPr>
          <p:nvPr/>
        </p:nvPicPr>
        <p:blipFill>
          <a:blip r:embed="rId2" cstate="print"/>
          <a:srcRect l="9412" t="33939" b="20606"/>
          <a:stretch>
            <a:fillRect/>
          </a:stretch>
        </p:blipFill>
        <p:spPr>
          <a:xfrm>
            <a:off x="6503677" y="4724400"/>
            <a:ext cx="2640323" cy="17145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l35p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124712"/>
            <a:ext cx="5638802" cy="5733288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3" name="TextBox 2"/>
          <p:cNvSpPr txBox="1"/>
          <p:nvPr/>
        </p:nvSpPr>
        <p:spPr>
          <a:xfrm>
            <a:off x="2971800" y="9144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Grushin Fits to</a:t>
            </a:r>
            <a:r>
              <a:rPr lang="el-GR" dirty="0" smtClean="0">
                <a:solidFill>
                  <a:srgbClr val="0070C0"/>
                </a:solidFill>
                <a:latin typeface="Arial"/>
                <a:cs typeface="Arial"/>
              </a:rPr>
              <a:t> π</a:t>
            </a:r>
            <a:r>
              <a:rPr lang="en-US" baseline="30000" dirty="0" smtClean="0">
                <a:solidFill>
                  <a:srgbClr val="0070C0"/>
                </a:solidFill>
                <a:latin typeface="Arial"/>
                <a:cs typeface="Arial"/>
              </a:rPr>
              <a:t>0</a:t>
            </a:r>
            <a:r>
              <a:rPr lang="en-US" dirty="0" smtClean="0">
                <a:solidFill>
                  <a:srgbClr val="0070C0"/>
                </a:solidFill>
                <a:latin typeface="Arial"/>
                <a:cs typeface="Arial"/>
              </a:rPr>
              <a:t>p </a:t>
            </a:r>
            <a:r>
              <a:rPr lang="en-US" dirty="0" smtClean="0">
                <a:solidFill>
                  <a:srgbClr val="0070C0"/>
                </a:solidFill>
                <a:cs typeface="Arial"/>
              </a:rPr>
              <a:t>data at 350 MeV</a:t>
            </a:r>
            <a:r>
              <a:rPr lang="en-US" dirty="0" smtClean="0">
                <a:solidFill>
                  <a:srgbClr val="0070C0"/>
                </a:solidFill>
              </a:rPr>
              <a:t> 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9050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  <a:latin typeface="+mj-lt"/>
              </a:rPr>
              <a:t>Fit L </a:t>
            </a:r>
            <a:r>
              <a:rPr lang="en-US" sz="1400" dirty="0" smtClean="0">
                <a:solidFill>
                  <a:srgbClr val="00B050"/>
                </a:solidFill>
                <a:latin typeface="+mj-lt"/>
                <a:cs typeface="Arial"/>
              </a:rPr>
              <a:t>≤ 1</a:t>
            </a:r>
          </a:p>
          <a:p>
            <a:r>
              <a:rPr lang="en-US" sz="1400" dirty="0" smtClean="0">
                <a:solidFill>
                  <a:srgbClr val="00B050"/>
                </a:solidFill>
                <a:latin typeface="+mj-lt"/>
                <a:cs typeface="Arial"/>
              </a:rPr>
              <a:t>Fix one phase</a:t>
            </a:r>
            <a:endParaRPr lang="en-US" sz="1400" dirty="0">
              <a:solidFill>
                <a:srgbClr val="00B050"/>
              </a:solidFill>
              <a:latin typeface="+mj-lt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6858002" y="1676400"/>
            <a:ext cx="838199" cy="27600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96200" y="16002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  <a:latin typeface="+mj-lt"/>
              </a:rPr>
              <a:t>L </a:t>
            </a:r>
            <a:r>
              <a:rPr lang="en-US" sz="1400" dirty="0" smtClean="0">
                <a:solidFill>
                  <a:srgbClr val="00B050"/>
                </a:solidFill>
                <a:latin typeface="+mj-lt"/>
                <a:cs typeface="Arial"/>
              </a:rPr>
              <a:t>≥ 2</a:t>
            </a:r>
            <a:endParaRPr lang="en-US" sz="1400" dirty="0">
              <a:solidFill>
                <a:srgbClr val="00B05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on\Desktop\poster\gr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1821180" y="973836"/>
            <a:ext cx="5129784" cy="66385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018078" y="27537229"/>
            <a:ext cx="513805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Modified Grushin fit (blue) and Re-fit (red) at 340 MeV for  </a:t>
            </a:r>
            <a:r>
              <a:rPr lang="el-GR" dirty="0" smtClean="0">
                <a:latin typeface="Arial"/>
                <a:cs typeface="Arial"/>
              </a:rPr>
              <a:t>π</a:t>
            </a:r>
            <a:r>
              <a:rPr lang="en-US" baseline="30000" dirty="0" smtClean="0">
                <a:latin typeface="Arial"/>
                <a:cs typeface="Arial"/>
              </a:rPr>
              <a:t>+</a:t>
            </a:r>
            <a:r>
              <a:rPr lang="en-US" dirty="0" smtClean="0">
                <a:latin typeface="Arial"/>
                <a:cs typeface="Arial"/>
              </a:rPr>
              <a:t>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170478" y="27689629"/>
            <a:ext cx="513805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Modified Grushin fit (blue) and Re-fit (red) at 340 MeV for  </a:t>
            </a:r>
            <a:r>
              <a:rPr lang="el-GR" dirty="0" smtClean="0">
                <a:latin typeface="Arial"/>
                <a:cs typeface="Arial"/>
              </a:rPr>
              <a:t>π</a:t>
            </a:r>
            <a:r>
              <a:rPr lang="en-US" baseline="30000" dirty="0" smtClean="0">
                <a:latin typeface="Arial"/>
                <a:cs typeface="Arial"/>
              </a:rPr>
              <a:t>+</a:t>
            </a:r>
            <a:r>
              <a:rPr lang="en-US" dirty="0" smtClean="0">
                <a:latin typeface="Arial"/>
                <a:cs typeface="Arial"/>
              </a:rPr>
              <a:t>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9906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Grushin  fit (</a:t>
            </a:r>
            <a:r>
              <a:rPr lang="en-US" dirty="0" smtClean="0">
                <a:solidFill>
                  <a:srgbClr val="002060"/>
                </a:solidFill>
              </a:rPr>
              <a:t>blue</a:t>
            </a:r>
            <a:r>
              <a:rPr lang="en-US" dirty="0" smtClean="0"/>
              <a:t>) Re-fit (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) to </a:t>
            </a:r>
            <a:r>
              <a:rPr lang="el-GR" dirty="0" smtClean="0">
                <a:latin typeface="Arial"/>
                <a:cs typeface="Arial"/>
              </a:rPr>
              <a:t>π</a:t>
            </a:r>
            <a:r>
              <a:rPr lang="en-US" baseline="30000" dirty="0" smtClean="0">
                <a:latin typeface="Arial"/>
                <a:cs typeface="Arial"/>
              </a:rPr>
              <a:t>+ </a:t>
            </a:r>
            <a:r>
              <a:rPr lang="en-US" dirty="0" smtClean="0">
                <a:latin typeface="Arial"/>
                <a:cs typeface="Arial"/>
              </a:rPr>
              <a:t>n at 340 MeV</a:t>
            </a:r>
            <a:endParaRPr lang="en-US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22860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</a:rPr>
              <a:t>Fit L </a:t>
            </a:r>
            <a:r>
              <a:rPr lang="en-US" sz="1200" dirty="0" smtClean="0">
                <a:solidFill>
                  <a:srgbClr val="00B050"/>
                </a:solidFill>
                <a:latin typeface="Arial"/>
                <a:cs typeface="Arial"/>
              </a:rPr>
              <a:t>≤ 1</a:t>
            </a:r>
          </a:p>
          <a:p>
            <a:r>
              <a:rPr lang="en-US" sz="1200" dirty="0" smtClean="0">
                <a:solidFill>
                  <a:srgbClr val="00B050"/>
                </a:solidFill>
                <a:latin typeface="Arial"/>
                <a:cs typeface="Arial"/>
              </a:rPr>
              <a:t>Born L≥ 2</a:t>
            </a:r>
            <a:endParaRPr lang="en-US" sz="1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on\Desktop\poster\dsg34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24050783" y="6241917"/>
            <a:ext cx="6600825" cy="9254490"/>
          </a:xfrm>
          <a:prstGeom prst="rect">
            <a:avLst/>
          </a:prstGeom>
          <a:noFill/>
        </p:spPr>
      </p:pic>
      <p:pic>
        <p:nvPicPr>
          <p:cNvPr id="4" name="Picture 3" descr="dsg34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505200"/>
            <a:ext cx="3878072" cy="2766060"/>
          </a:xfrm>
          <a:prstGeom prst="rect">
            <a:avLst/>
          </a:prstGeom>
        </p:spPr>
      </p:pic>
      <p:pic>
        <p:nvPicPr>
          <p:cNvPr id="5" name="Picture 4" descr="gr34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3581400"/>
            <a:ext cx="3712464" cy="26403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2362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Fit (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)  Predict (black)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2362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Predict beam-target 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67000" y="15240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     Fits/predictions of </a:t>
            </a:r>
            <a:r>
              <a:rPr lang="el-GR" dirty="0" smtClean="0">
                <a:latin typeface="Arial"/>
                <a:cs typeface="Arial"/>
              </a:rPr>
              <a:t>π</a:t>
            </a:r>
            <a:r>
              <a:rPr lang="en-US" baseline="30000" dirty="0" smtClean="0">
                <a:latin typeface="Arial"/>
                <a:cs typeface="Arial"/>
              </a:rPr>
              <a:t>+ </a:t>
            </a:r>
            <a:r>
              <a:rPr lang="en-US" dirty="0" smtClean="0">
                <a:latin typeface="Arial"/>
                <a:cs typeface="Arial"/>
              </a:rPr>
              <a:t>n at 340 MeV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unk.png"/>
          <p:cNvPicPr>
            <a:picLocks noChangeAspect="1"/>
          </p:cNvPicPr>
          <p:nvPr/>
        </p:nvPicPr>
        <p:blipFill>
          <a:blip r:embed="rId3" cstate="print"/>
          <a:srcRect t="33064" b="33064"/>
          <a:stretch>
            <a:fillRect/>
          </a:stretch>
        </p:blipFill>
        <p:spPr>
          <a:xfrm>
            <a:off x="0" y="2895600"/>
            <a:ext cx="5667375" cy="27165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19050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Omelaenko</a:t>
            </a:r>
            <a:r>
              <a:rPr lang="en-US" dirty="0" smtClean="0">
                <a:solidFill>
                  <a:srgbClr val="0070C0"/>
                </a:solidFill>
              </a:rPr>
              <a:t> analysis of ambiguities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 descr="jlb2.png"/>
          <p:cNvPicPr>
            <a:picLocks noChangeAspect="1"/>
          </p:cNvPicPr>
          <p:nvPr/>
        </p:nvPicPr>
        <p:blipFill>
          <a:blip r:embed="rId4" cstate="print"/>
          <a:srcRect l="29042" t="45606" r="22588" b="39905"/>
          <a:stretch>
            <a:fillRect/>
          </a:stretch>
        </p:blipFill>
        <p:spPr>
          <a:xfrm>
            <a:off x="5791200" y="3429000"/>
            <a:ext cx="2343959" cy="9935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1200" y="60198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d</a:t>
            </a:r>
            <a:r>
              <a:rPr lang="el-GR" dirty="0" smtClean="0">
                <a:solidFill>
                  <a:srgbClr val="00B050"/>
                </a:solidFill>
                <a:cs typeface="Arial"/>
              </a:rPr>
              <a:t>σ</a:t>
            </a:r>
            <a:r>
              <a:rPr lang="en-US" dirty="0" smtClean="0">
                <a:solidFill>
                  <a:srgbClr val="00B050"/>
                </a:solidFill>
                <a:cs typeface="Arial"/>
              </a:rPr>
              <a:t>/d</a:t>
            </a:r>
            <a:r>
              <a:rPr lang="el-GR" dirty="0" smtClean="0">
                <a:solidFill>
                  <a:srgbClr val="00B050"/>
                </a:solidFill>
                <a:cs typeface="Arial"/>
              </a:rPr>
              <a:t>Ω</a:t>
            </a:r>
            <a:r>
              <a:rPr lang="en-US" dirty="0" smtClean="0">
                <a:solidFill>
                  <a:srgbClr val="00B050"/>
                </a:solidFill>
                <a:cs typeface="Arial"/>
              </a:rPr>
              <a:t>, P, </a:t>
            </a:r>
            <a:r>
              <a:rPr lang="el-GR" dirty="0" smtClean="0">
                <a:solidFill>
                  <a:srgbClr val="00B050"/>
                </a:solidFill>
                <a:cs typeface="Arial"/>
              </a:rPr>
              <a:t>Σ</a:t>
            </a:r>
            <a:r>
              <a:rPr lang="en-US" dirty="0" smtClean="0">
                <a:solidFill>
                  <a:srgbClr val="00B050"/>
                </a:solidFill>
                <a:cs typeface="Arial"/>
              </a:rPr>
              <a:t>, T, E, H, O</a:t>
            </a:r>
            <a:r>
              <a:rPr lang="en-US" baseline="-25000" dirty="0" smtClean="0">
                <a:solidFill>
                  <a:srgbClr val="00B050"/>
                </a:solidFill>
                <a:cs typeface="Arial"/>
              </a:rPr>
              <a:t>x </a:t>
            </a:r>
            <a:r>
              <a:rPr lang="en-US" dirty="0" smtClean="0">
                <a:solidFill>
                  <a:srgbClr val="00B050"/>
                </a:solidFill>
                <a:cs typeface="Arial"/>
              </a:rPr>
              <a:t>, </a:t>
            </a:r>
            <a:r>
              <a:rPr lang="en-US" dirty="0" err="1" smtClean="0">
                <a:solidFill>
                  <a:srgbClr val="00B050"/>
                </a:solidFill>
                <a:cs typeface="Arial"/>
              </a:rPr>
              <a:t>C</a:t>
            </a:r>
            <a:r>
              <a:rPr lang="en-US" baseline="-25000" dirty="0" err="1" smtClean="0">
                <a:solidFill>
                  <a:srgbClr val="00B050"/>
                </a:solidFill>
                <a:cs typeface="Arial"/>
              </a:rPr>
              <a:t>z</a:t>
            </a:r>
            <a:r>
              <a:rPr lang="en-US" dirty="0" smtClean="0">
                <a:solidFill>
                  <a:srgbClr val="00B050"/>
                </a:solidFill>
                <a:cs typeface="Arial"/>
              </a:rPr>
              <a:t> , </a:t>
            </a:r>
            <a:r>
              <a:rPr lang="en-US" dirty="0" err="1" smtClean="0">
                <a:solidFill>
                  <a:srgbClr val="00B050"/>
                </a:solidFill>
                <a:cs typeface="Arial"/>
              </a:rPr>
              <a:t>T</a:t>
            </a:r>
            <a:r>
              <a:rPr lang="en-US" baseline="-25000" dirty="0" err="1" smtClean="0">
                <a:solidFill>
                  <a:srgbClr val="00B050"/>
                </a:solidFill>
                <a:cs typeface="Arial"/>
              </a:rPr>
              <a:t>x</a:t>
            </a:r>
            <a:r>
              <a:rPr lang="en-US" baseline="-25000" dirty="0" smtClean="0">
                <a:solidFill>
                  <a:srgbClr val="00B050"/>
                </a:solidFill>
                <a:cs typeface="Arial"/>
              </a:rPr>
              <a:t> </a:t>
            </a:r>
            <a:r>
              <a:rPr lang="en-US" dirty="0" smtClean="0">
                <a:solidFill>
                  <a:srgbClr val="00B050"/>
                </a:solidFill>
                <a:cs typeface="Arial"/>
              </a:rPr>
              <a:t>, </a:t>
            </a:r>
            <a:r>
              <a:rPr lang="en-US" dirty="0" err="1" smtClean="0">
                <a:solidFill>
                  <a:srgbClr val="00B050"/>
                </a:solidFill>
                <a:cs typeface="Arial"/>
              </a:rPr>
              <a:t>L</a:t>
            </a:r>
            <a:r>
              <a:rPr lang="en-US" baseline="-25000" dirty="0" err="1" smtClean="0">
                <a:solidFill>
                  <a:srgbClr val="00B050"/>
                </a:solidFill>
                <a:cs typeface="Arial"/>
              </a:rPr>
              <a:t>z</a:t>
            </a:r>
            <a:r>
              <a:rPr lang="en-US" dirty="0" smtClean="0">
                <a:solidFill>
                  <a:srgbClr val="00B050"/>
                </a:solidFill>
                <a:cs typeface="Arial"/>
              </a:rPr>
              <a:t>  (no change)</a:t>
            </a:r>
            <a:r>
              <a:rPr lang="en-US" baseline="-25000" dirty="0" smtClean="0">
                <a:solidFill>
                  <a:srgbClr val="00B050"/>
                </a:solidFill>
                <a:cs typeface="Arial"/>
              </a:rPr>
              <a:t>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1618</TotalTime>
  <Words>655</Words>
  <Application>Microsoft Office PowerPoint</Application>
  <PresentationFormat>On-screen Show (4:3)</PresentationFormat>
  <Paragraphs>117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                 Amplitudes from photo-production data                     (with minimal model input) </vt:lpstr>
      <vt:lpstr>Slide 2</vt:lpstr>
      <vt:lpstr>                          Phases and isospin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Towards a model independent PWA for pseudoscalar meson photoproduction</vt:lpstr>
      <vt:lpstr>MD07 (red curve) Pseudo-data (black points) Real data (blue points)  p0p at 320-340 MeV and comparison with real data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Phases and isospin</dc:title>
  <dc:creator>ron</dc:creator>
  <cp:lastModifiedBy>ron</cp:lastModifiedBy>
  <cp:revision>155</cp:revision>
  <dcterms:created xsi:type="dcterms:W3CDTF">2011-02-12T21:50:15Z</dcterms:created>
  <dcterms:modified xsi:type="dcterms:W3CDTF">2011-05-16T17:30:33Z</dcterms:modified>
</cp:coreProperties>
</file>